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74" r:id="rId2"/>
  </p:sldMasterIdLst>
  <p:notesMasterIdLst>
    <p:notesMasterId r:id="rId24"/>
  </p:notesMasterIdLst>
  <p:sldIdLst>
    <p:sldId id="301" r:id="rId3"/>
    <p:sldId id="722" r:id="rId4"/>
    <p:sldId id="702" r:id="rId5"/>
    <p:sldId id="723" r:id="rId6"/>
    <p:sldId id="724" r:id="rId7"/>
    <p:sldId id="725" r:id="rId8"/>
    <p:sldId id="726" r:id="rId9"/>
    <p:sldId id="727" r:id="rId10"/>
    <p:sldId id="728" r:id="rId11"/>
    <p:sldId id="729" r:id="rId12"/>
    <p:sldId id="730" r:id="rId13"/>
    <p:sldId id="731" r:id="rId14"/>
    <p:sldId id="732" r:id="rId15"/>
    <p:sldId id="733" r:id="rId16"/>
    <p:sldId id="734" r:id="rId17"/>
    <p:sldId id="740" r:id="rId18"/>
    <p:sldId id="735" r:id="rId19"/>
    <p:sldId id="736" r:id="rId20"/>
    <p:sldId id="737" r:id="rId21"/>
    <p:sldId id="738" r:id="rId22"/>
    <p:sldId id="739" r:id="rId23"/>
  </p:sldIdLst>
  <p:sldSz cx="12192000" cy="6858000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ambria" panose="02040503050406030204" pitchFamily="18" charset="0"/>
      <p:regular r:id="rId29"/>
      <p:bold r:id="rId30"/>
      <p:italic r:id="rId31"/>
      <p:boldItalic r:id="rId32"/>
    </p:embeddedFont>
    <p:embeddedFont>
      <p:font typeface="Consolas" panose="020B0609020204030204" pitchFamily="49" charset="0"/>
      <p:regular r:id="rId33"/>
      <p:bold r:id="rId34"/>
      <p:italic r:id="rId35"/>
      <p:boldItalic r:id="rId36"/>
    </p:embeddedFont>
    <p:embeddedFont>
      <p:font typeface="Lato" panose="020F0502020204030203" pitchFamily="34" charset="0"/>
      <p:regular r:id="rId37"/>
      <p:bold r:id="rId38"/>
      <p:italic r:id="rId39"/>
      <p:boldItalic r:id="rId40"/>
    </p:embeddedFont>
    <p:embeddedFont>
      <p:font typeface="Lato Light" panose="020F0302020204030204" pitchFamily="34" charset="0"/>
      <p:regular r:id="rId41"/>
      <p:bold r:id="rId42"/>
      <p:italic r:id="rId43"/>
      <p:boldItalic r:id="rId44"/>
    </p:embeddedFont>
    <p:embeddedFont>
      <p:font typeface="Roboto Slab" pitchFamily="2" charset="0"/>
      <p:regular r:id="rId45"/>
      <p:bold r:id="rId46"/>
    </p:embeddedFont>
  </p:embeddedFontLst>
  <p:custDataLst>
    <p:tags r:id="rId47"/>
  </p:custData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1" roundtripDataSignature="AMtx7mh8+V1nZDCJuCgwzr3Qy4UygyySm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47C074C-A82D-4799-AD4D-ECD6B58B4DEF}">
  <a:tblStyle styleId="{947C074C-A82D-4799-AD4D-ECD6B58B4DEF}" styleName="Table_0">
    <a:wholeTbl>
      <a:tcTxStyle b="off" i="off">
        <a:font>
          <a:latin typeface="Lato Light"/>
          <a:ea typeface="Lato Light"/>
          <a:cs typeface="Lato Light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5E6E7"/>
          </a:solidFill>
        </a:fill>
      </a:tcStyle>
    </a:wholeTbl>
    <a:band1H>
      <a:tcTxStyle/>
      <a:tcStyle>
        <a:tcBdr/>
        <a:fill>
          <a:solidFill>
            <a:srgbClr val="EACACC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ACACC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dk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Lato Light"/>
          <a:ea typeface="Lato Light"/>
          <a:cs typeface="Lato Light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721"/>
    <p:restoredTop sz="96315"/>
  </p:normalViewPr>
  <p:slideViewPr>
    <p:cSldViewPr snapToGrid="0">
      <p:cViewPr varScale="1">
        <p:scale>
          <a:sx n="110" d="100"/>
          <a:sy n="110" d="100"/>
        </p:scale>
        <p:origin x="208" y="2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9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ags" Target="tags/tag1.xml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5.fntdata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61" Type="http://customschemas.google.com/relationships/presentationmetadata" Target="meta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0" Type="http://schemas.openxmlformats.org/officeDocument/2006/relationships/slide" Target="slides/slide18.xml"/><Relationship Id="rId41" Type="http://schemas.openxmlformats.org/officeDocument/2006/relationships/font" Target="fonts/font17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4" name="Google Shape;404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Guidelines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Use section headers to chunk content in your presentation. 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Use the same style of section header throughout your presentation.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Keep your title to no more than 2 lines.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04075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02248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64314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47126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28386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851377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5673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834765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77409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64613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2815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Guidelines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Use a title slide at the beginning of your presentation. There are 9 variations of title slides to choose from. 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If you will have a series of slideshows, we recommend using the same style of title slide for each presentation.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Keep your title to no more than 2 lines.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Do not change the font style or font size of the title or subtitle.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152887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419532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1494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8389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80010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155332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3821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647918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2" name="Google Shape;30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Guidelines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Use a title slide at the beginning of your presentation. There are 9 variations of title slides to choose from. 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If you will have a series of slideshows, we recommend using the same style of title slide for each presentation.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Keep your title to no more than 2 lines.</a:t>
            </a:r>
            <a:endParaRPr/>
          </a:p>
          <a:p>
            <a:pPr marL="228600" lvl="0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/>
              <a:t>Do not change the font style or font size of the title or subtitle.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462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2705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3_Title and Content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6"/>
          <p:cNvSpPr/>
          <p:nvPr/>
        </p:nvSpPr>
        <p:spPr>
          <a:xfrm>
            <a:off x="156308" y="164123"/>
            <a:ext cx="11871569" cy="6557352"/>
          </a:xfrm>
          <a:prstGeom prst="rect">
            <a:avLst/>
          </a:prstGeom>
          <a:solidFill>
            <a:schemeClr val="accent6"/>
          </a:solidFill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" name="Google Shape;13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4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" name="Google Shape;15;p4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48DD31A1-CAE8-4E2E-84BB-DD354C4A9CC2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867D193E-B716-4D9F-A381-280F8B0F5FB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351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9FF4EE7C-CD61-4A6E-802E-7C8ED360D758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92D228CB-9D5D-42FB-911D-669D2089E4C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799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54"/>
            <a:ext cx="4011084" cy="11620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258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1"/>
            <a:ext cx="4011084" cy="46905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C2F808C9-B8B2-4E1D-BBAA-A9726590BA71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584B3757-017F-4F5D-ACA4-1E826C9540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75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2"/>
            <a:ext cx="7315200" cy="56726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869"/>
            <a:ext cx="7315200" cy="80433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2DDECC6C-7443-47A8-AE5B-220135DA7A5B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1A6679B6-1F98-4296-918F-0305E900E4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891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84D441AF-DD11-4388-9155-58332CB9E70C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C648C436-6C27-4BF4-A04C-D2B1BEAACF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664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5169"/>
            <a:ext cx="2743200" cy="5850467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5169"/>
            <a:ext cx="8026400" cy="585046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A872AE81-4200-4773-A6CA-852C6F7797DA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B7377638-3B2B-4A12-92CD-00486D93754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7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Title Slide_White">
  <p:cSld name="6_Title Slide_Whit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54"/>
          <p:cNvSpPr txBox="1">
            <a:spLocks noGrp="1"/>
          </p:cNvSpPr>
          <p:nvPr>
            <p:ph type="ctrTitle"/>
          </p:nvPr>
        </p:nvSpPr>
        <p:spPr>
          <a:xfrm>
            <a:off x="1524000" y="2618133"/>
            <a:ext cx="9144000" cy="1501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 Slab"/>
              <a:buNone/>
              <a:defRPr sz="4800" b="0"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4"/>
          <p:cNvSpPr txBox="1">
            <a:spLocks noGrp="1"/>
          </p:cNvSpPr>
          <p:nvPr>
            <p:ph type="subTitle" idx="1"/>
          </p:nvPr>
        </p:nvSpPr>
        <p:spPr>
          <a:xfrm>
            <a:off x="1524000" y="4235057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" name="Google Shape;60;p54"/>
          <p:cNvSpPr/>
          <p:nvPr/>
        </p:nvSpPr>
        <p:spPr>
          <a:xfrm>
            <a:off x="156308" y="164123"/>
            <a:ext cx="11871569" cy="6557352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61" name="Google Shape;61;p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584092" y="1369995"/>
            <a:ext cx="1016000" cy="1109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ection Header_Red">
  <p:cSld name="2_Section Header_Red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6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44" name="Google Shape;144;p6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Roboto Slab"/>
              <a:buNone/>
              <a:defRPr sz="6000">
                <a:solidFill>
                  <a:schemeClr val="accent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6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  <a:defRPr sz="2400">
                <a:solidFill>
                  <a:schemeClr val="accent6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2000"/>
              <a:buNone/>
              <a:defRPr sz="2000">
                <a:solidFill>
                  <a:srgbClr val="D5888C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800"/>
              <a:buNone/>
              <a:defRPr sz="1800">
                <a:solidFill>
                  <a:srgbClr val="D5888C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D5888C"/>
              </a:buClr>
              <a:buSzPts val="1600"/>
              <a:buNone/>
              <a:defRPr sz="1600">
                <a:solidFill>
                  <a:srgbClr val="D5888C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6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7" name="Google Shape;147;p68"/>
          <p:cNvSpPr/>
          <p:nvPr/>
        </p:nvSpPr>
        <p:spPr>
          <a:xfrm>
            <a:off x="156308" y="164123"/>
            <a:ext cx="11871569" cy="6557352"/>
          </a:xfrm>
          <a:prstGeom prst="rect">
            <a:avLst/>
          </a:prstGeom>
          <a:noFill/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C009CB-04C5-0C83-DA15-186293EA3A3A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DED33E-9A2C-0869-F6B0-FF37A39F20AA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F7815-746F-3134-A371-FA2E40906D8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477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1487"/>
            <a:ext cx="10363200" cy="14689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C540B098-39F1-4256-BB58-F10AA05FDECB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5AA6DA61-F5F5-4BD7-BAFA-B16432FD47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947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1CF54AC6-DC01-47B4-84E3-35E7D762A4A8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91BE0F17-D01A-4D23-BC5F-2688417570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572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313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186"/>
            <a:ext cx="10363200" cy="150071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1E73F40D-86E6-4C15-B9C3-7E392B06B9B5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8B9C40E0-CF51-48B7-8D8F-19488C69BF8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622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43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43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CE17FFF2-5061-4878-8F3B-EC1C520F078F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A84E7276-5C52-425E-9675-9303C219686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34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4585"/>
            <a:ext cx="5386917" cy="6413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5935"/>
            <a:ext cx="5386917" cy="39497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2" y="1534585"/>
            <a:ext cx="5389033" cy="64134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2" y="2175935"/>
            <a:ext cx="5389033" cy="39497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5E42E38B-D87F-4040-A9B8-DFF1A7A2989B}" type="datetimeFigureOut">
              <a:rPr lang="en-US"/>
              <a:pPr>
                <a:defRPr/>
              </a:pPr>
              <a:t>11/27/23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6183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6183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mtClean="0"/>
            </a:lvl1pPr>
          </a:lstStyle>
          <a:p>
            <a:pPr>
              <a:defRPr/>
            </a:pPr>
            <a:fld id="{A30E4D7C-921C-4939-B297-1C6A9DB904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12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ECE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  <a:defRPr sz="4400" b="0" i="0" u="none" strike="noStrike" cap="none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4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8" name="Google Shape;8;p4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9" name="Google Shape;9;p4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10" name="Google Shape;10;p4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D5888C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71" r:id="rId3"/>
    <p:sldLayoutId id="2147483673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5167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2"/>
            <a:ext cx="10972800" cy="4525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6515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MS PGothic" pitchFamily="34" charset="-128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6000"/>
              <a:buFont typeface="Roboto Slab"/>
              <a:buNone/>
            </a:pPr>
            <a:r>
              <a:rPr lang="en-US" dirty="0"/>
              <a:t>Module 5</a:t>
            </a:r>
            <a:endParaRPr dirty="0"/>
          </a:p>
        </p:txBody>
      </p:sp>
      <p:sp>
        <p:nvSpPr>
          <p:cNvPr id="407" name="Google Shape;407;p2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None/>
            </a:pPr>
            <a:r>
              <a:rPr lang="en-US" dirty="0"/>
              <a:t>Variable Screening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FD9405-87A7-F83C-5789-BC0A8AB58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0" y="998306"/>
            <a:ext cx="17145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592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High # of Variables</a:t>
            </a:r>
            <a:endParaRPr dirty="0"/>
          </a:p>
        </p:txBody>
      </p:sp>
      <p:pic>
        <p:nvPicPr>
          <p:cNvPr id="2" name="Picture 2" descr="Variable selection for inferential models with relatively high-dimensional  data: Between method heterogeneity and covariate stability as adjuncts to  robust selection | Scientific Reports">
            <a:extLst>
              <a:ext uri="{FF2B5EF4-FFF2-40B4-BE49-F238E27FC236}">
                <a16:creationId xmlns:a16="http://schemas.microsoft.com/office/drawing/2014/main" id="{532AD330-D894-11A9-F67C-03C584E8C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630224"/>
            <a:ext cx="6999776" cy="3862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8C7756-92EE-6B10-BAF1-276D4EDA7C67}"/>
              </a:ext>
            </a:extLst>
          </p:cNvPr>
          <p:cNvSpPr txBox="1"/>
          <p:nvPr/>
        </p:nvSpPr>
        <p:spPr>
          <a:xfrm>
            <a:off x="838200" y="1775056"/>
            <a:ext cx="10065152" cy="4801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90000"/>
              </a:lnSpc>
              <a:buClr>
                <a:schemeClr val="dk1"/>
              </a:buClr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r>
              <a:rPr lang="en-US" sz="2800" b="1" dirty="0">
                <a:solidFill>
                  <a:schemeClr val="dk1"/>
                </a:solidFill>
                <a:latin typeface="Lato Light"/>
                <a:cs typeface="Lato Light"/>
                <a:sym typeface="Lato Light"/>
              </a:rPr>
              <a:t>We need more efficient variable screening algorithms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227185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Backward Variable </a:t>
            </a:r>
            <a:r>
              <a:rPr lang="en-US" dirty="0" err="1"/>
              <a:t>Screning</a:t>
            </a:r>
            <a:endParaRPr dirty="0"/>
          </a:p>
        </p:txBody>
      </p:sp>
      <p:pic>
        <p:nvPicPr>
          <p:cNvPr id="3" name="Picture 2" descr="Understand Forward and Backward Stepwise Regression – QUANTIFYING HEALTH">
            <a:extLst>
              <a:ext uri="{FF2B5EF4-FFF2-40B4-BE49-F238E27FC236}">
                <a16:creationId xmlns:a16="http://schemas.microsoft.com/office/drawing/2014/main" id="{2ACA58FC-3FF6-75CE-78A6-474AEB44EE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6401" y="1574189"/>
            <a:ext cx="4660219" cy="491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4309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Backward Variable Screening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C520EA0-30BF-E367-F74D-282BF93285C9}"/>
              </a:ext>
            </a:extLst>
          </p:cNvPr>
          <p:cNvSpPr/>
          <p:nvPr/>
        </p:nvSpPr>
        <p:spPr>
          <a:xfrm>
            <a:off x="838200" y="1569373"/>
            <a:ext cx="11222620" cy="3626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You must create the following regressions prior to running the function.</a:t>
            </a:r>
          </a:p>
          <a:p>
            <a:pPr marL="342900" marR="0" lvl="0" indent="-342900"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  <a:tabLst>
                <a:tab pos="0" algn="l"/>
              </a:tabLs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Create the intercept only model, the model with no predictors in it. It will always look like this: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null=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lm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(Y~1,data=data)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  <a:tabLst>
                <a:tab pos="0" algn="l"/>
              </a:tabLs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Create the model containing all of the possible effects. Use this syntax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full=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lm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f,data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=data)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where f is a formula object you create depending on the model that you would like to fit (see the document “Formulas in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R.docx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”).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Once you have the null and full model created you can perform the stepwise selection with: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Backward.reg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&lt;-step(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full,scope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=list(lower=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null,upper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=full),direction= “backward”, trace=2, k=2)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Trace = 2: </a:t>
            </a:r>
            <a:r>
              <a:rPr lang="en-US" dirty="0">
                <a:latin typeface="Cambria" panose="02040503050406030204" pitchFamily="18" charset="0"/>
                <a:cs typeface="Times New Roman" panose="02020603050405020304" pitchFamily="18" charset="0"/>
              </a:rPr>
              <a:t>prints more information. The higher the trace the more info the output prints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k=2: </a:t>
            </a:r>
            <a:r>
              <a:rPr lang="en-US" dirty="0">
                <a:latin typeface="Cambria" panose="02040503050406030204" pitchFamily="18" charset="0"/>
                <a:cs typeface="Times New Roman" panose="02020603050405020304" pitchFamily="18" charset="0"/>
              </a:rPr>
              <a:t>Selection based on AIC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. k = log(n): </a:t>
            </a:r>
            <a:r>
              <a:rPr lang="en-US" dirty="0">
                <a:latin typeface="Cambria" panose="02040503050406030204" pitchFamily="18" charset="0"/>
                <a:cs typeface="Times New Roman" panose="02020603050405020304" pitchFamily="18" charset="0"/>
              </a:rPr>
              <a:t>selection based on BIC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where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scope()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gives the upper and lower bounds on the model selection. 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4672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Stepwise Variable Screening</a:t>
            </a:r>
            <a:endParaRPr dirty="0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8ED76A6-5854-7BAC-C5F9-B58ED15CFF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632" y="1418621"/>
            <a:ext cx="6671099" cy="526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945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Forward Variable Screening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B223DB-714D-8AD8-0A82-DA485DF1E7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699" y="1461301"/>
            <a:ext cx="4554240" cy="503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9811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Forward Variable Screening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ACD2984-57B3-26DC-9767-DAC790FED788}"/>
              </a:ext>
            </a:extLst>
          </p:cNvPr>
          <p:cNvSpPr/>
          <p:nvPr/>
        </p:nvSpPr>
        <p:spPr>
          <a:xfrm>
            <a:off x="925974" y="1569373"/>
            <a:ext cx="10752882" cy="3626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You must create the following regressions prior to running the function.</a:t>
            </a:r>
          </a:p>
          <a:p>
            <a:pPr marL="342900" marR="0" lvl="0" indent="-342900"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  <a:tabLst>
                <a:tab pos="0" algn="l"/>
              </a:tabLs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Create the intercept only model, the model with no predictors in it. It will always look like this: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null=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lm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(Y~1,data=data)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  <a:tabLst>
                <a:tab pos="0" algn="l"/>
              </a:tabLs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Create the model containing all of the possible effects. Use this syntax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full=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lm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f,data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=data)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where f is a formula object you create depending on the model that you would like to fit (see the document “Formulas in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R.docx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”).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Once you have the null and full model created you can perform the stepwise selection with: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Forward.reg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&lt;-step(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null,scope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=list(lower=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null,upper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=full),direction= “forward”, trace=2, k=2)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Trace = 2: </a:t>
            </a:r>
            <a:r>
              <a:rPr lang="en-US" dirty="0">
                <a:latin typeface="Cambria" panose="02040503050406030204" pitchFamily="18" charset="0"/>
                <a:cs typeface="Times New Roman" panose="02020603050405020304" pitchFamily="18" charset="0"/>
              </a:rPr>
              <a:t>prints more information. The higher the trace the more info the output prints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k=2: </a:t>
            </a:r>
            <a:r>
              <a:rPr lang="en-US" dirty="0">
                <a:latin typeface="Cambria" panose="02040503050406030204" pitchFamily="18" charset="0"/>
                <a:cs typeface="Times New Roman" panose="02020603050405020304" pitchFamily="18" charset="0"/>
              </a:rPr>
              <a:t>Selection based on AIC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. k = log(n): </a:t>
            </a:r>
            <a:r>
              <a:rPr lang="en-US" dirty="0">
                <a:latin typeface="Cambria" panose="02040503050406030204" pitchFamily="18" charset="0"/>
                <a:cs typeface="Times New Roman" panose="02020603050405020304" pitchFamily="18" charset="0"/>
              </a:rPr>
              <a:t>selection based on BIC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where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scope()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gives the upper and lower bounds on the model selection. 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225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Forward Variable Screening</a:t>
            </a:r>
            <a:endParaRPr dirty="0"/>
          </a:p>
        </p:txBody>
      </p:sp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3FCD0361-80BF-3AF9-4F89-0049F3CD8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579" y="1397137"/>
            <a:ext cx="6612632" cy="518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373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Stepwise Variable Screening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44B002A-3E7D-98B8-BDEA-03B4354A9A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870" y="1461301"/>
            <a:ext cx="4554240" cy="5031574"/>
          </a:xfrm>
          <a:prstGeom prst="rect">
            <a:avLst/>
          </a:prstGeom>
        </p:spPr>
      </p:pic>
      <p:cxnSp>
        <p:nvCxnSpPr>
          <p:cNvPr id="4" name="Elbow Connector 3">
            <a:extLst>
              <a:ext uri="{FF2B5EF4-FFF2-40B4-BE49-F238E27FC236}">
                <a16:creationId xmlns:a16="http://schemas.microsoft.com/office/drawing/2014/main" id="{F4E00D9F-F3E2-75B6-C681-3FCBEC646EC6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1549400" y="5815877"/>
            <a:ext cx="6133944" cy="305292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2D54018B-47A4-697C-0278-A318E7799BEA}"/>
              </a:ext>
            </a:extLst>
          </p:cNvPr>
          <p:cNvSpPr/>
          <p:nvPr/>
        </p:nvSpPr>
        <p:spPr>
          <a:xfrm>
            <a:off x="6126443" y="5446545"/>
            <a:ext cx="3113801" cy="36933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Variables Can Also be Dropped</a:t>
            </a:r>
          </a:p>
        </p:txBody>
      </p:sp>
    </p:spTree>
    <p:extLst>
      <p:ext uri="{BB962C8B-B14F-4D97-AF65-F5344CB8AC3E}">
        <p14:creationId xmlns:p14="http://schemas.microsoft.com/office/powerpoint/2010/main" val="3342947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Stepwise Variable Screening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0CDD73-B0AC-3FCD-16D0-A1B2B3A5BE53}"/>
              </a:ext>
            </a:extLst>
          </p:cNvPr>
          <p:cNvSpPr/>
          <p:nvPr/>
        </p:nvSpPr>
        <p:spPr>
          <a:xfrm>
            <a:off x="925974" y="1435259"/>
            <a:ext cx="11014166" cy="36266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You must create the following regressions prior to running the function.</a:t>
            </a:r>
          </a:p>
          <a:p>
            <a:pPr marL="342900" marR="0" lvl="0" indent="-342900"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  <a:tabLst>
                <a:tab pos="0" algn="l"/>
              </a:tabLs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Create the intercept only model, the model with no predictors in it. It will always look like this: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null=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lm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(Y~1,data=data)</a:t>
            </a:r>
            <a:endParaRPr lang="en-US" dirty="0"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  <a:p>
            <a:pPr marL="342900" marR="0" lvl="0" indent="-342900">
              <a:spcBef>
                <a:spcPts val="0"/>
              </a:spcBef>
              <a:spcAft>
                <a:spcPts val="1000"/>
              </a:spcAft>
              <a:buFont typeface="+mj-lt"/>
              <a:buAutoNum type="arabicPeriod"/>
              <a:tabLst>
                <a:tab pos="0" algn="l"/>
              </a:tabLs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Create the model containing all of the possible effects. Use this syntax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full=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lm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f,data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=data)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where f is a formula object you create depending on the model that you would like to fit (see the document “Formulas in </a:t>
            </a:r>
            <a:r>
              <a:rPr lang="en-US" dirty="0" err="1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R.docx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”).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Once you have the null and full model created you can perform the stepwise selection with: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Stepwise.reg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&lt;-step(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null,scope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=list(lower=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null,upper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=full),direction= “both”, trace=2, k=2)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Trace = 2: </a:t>
            </a:r>
            <a:r>
              <a:rPr lang="en-US" dirty="0">
                <a:latin typeface="Cambria" panose="02040503050406030204" pitchFamily="18" charset="0"/>
                <a:cs typeface="Times New Roman" panose="02020603050405020304" pitchFamily="18" charset="0"/>
              </a:rPr>
              <a:t>prints more information. The higher the trace the more info the output prints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k=2: </a:t>
            </a:r>
            <a:r>
              <a:rPr lang="en-US" dirty="0">
                <a:latin typeface="Cambria" panose="02040503050406030204" pitchFamily="18" charset="0"/>
                <a:cs typeface="Times New Roman" panose="02020603050405020304" pitchFamily="18" charset="0"/>
              </a:rPr>
              <a:t>Selection based on AIC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cs typeface="Times New Roman" panose="02020603050405020304" pitchFamily="18" charset="0"/>
              </a:rPr>
              <a:t>. k = log(n): </a:t>
            </a:r>
            <a:r>
              <a:rPr lang="en-US" dirty="0">
                <a:latin typeface="Cambria" panose="02040503050406030204" pitchFamily="18" charset="0"/>
                <a:cs typeface="Times New Roman" panose="02020603050405020304" pitchFamily="18" charset="0"/>
              </a:rPr>
              <a:t>selection based on BIC</a:t>
            </a:r>
          </a:p>
          <a:p>
            <a:pPr marL="0" marR="0">
              <a:spcBef>
                <a:spcPts val="900"/>
              </a:spcBef>
              <a:spcAft>
                <a:spcPts val="900"/>
              </a:spcAft>
            </a:pP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where 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  <a:ea typeface="Cambria" panose="02040503050406030204" pitchFamily="18" charset="0"/>
                <a:cs typeface="Times New Roman" panose="02020603050405020304" pitchFamily="18" charset="0"/>
              </a:rPr>
              <a:t>scope()</a:t>
            </a: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</a:rPr>
              <a:t> gives the upper and lower bounds on the model selection. </a:t>
            </a:r>
            <a:endParaRPr lang="en-US" sz="1800" dirty="0">
              <a:effectLst/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6584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Backward Variable Screening</a:t>
            </a:r>
            <a:endParaRPr dirty="0"/>
          </a:p>
        </p:txBody>
      </p:sp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2F3B3544-E2C9-FB78-A7D5-A6C6B0184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505" y="1441771"/>
            <a:ext cx="6671099" cy="526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697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9"/>
          <p:cNvSpPr txBox="1">
            <a:spLocks noGrp="1"/>
          </p:cNvSpPr>
          <p:nvPr>
            <p:ph type="ctrTitle"/>
          </p:nvPr>
        </p:nvSpPr>
        <p:spPr>
          <a:xfrm>
            <a:off x="878651" y="2452388"/>
            <a:ext cx="10721165" cy="1501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 Slab"/>
              <a:buNone/>
            </a:pPr>
            <a:r>
              <a:rPr lang="en-US" dirty="0"/>
              <a:t>Variable Selection Techniques</a:t>
            </a:r>
            <a:endParaRPr dirty="0"/>
          </a:p>
        </p:txBody>
      </p:sp>
      <p:pic>
        <p:nvPicPr>
          <p:cNvPr id="2" name="Picture 2" descr="Weight of evidence and Information Value using Python | by Sundar Krishnan  | Medium">
            <a:extLst>
              <a:ext uri="{FF2B5EF4-FFF2-40B4-BE49-F238E27FC236}">
                <a16:creationId xmlns:a16="http://schemas.microsoft.com/office/drawing/2014/main" id="{BCBE5AB7-8590-4DDA-3EAE-63A51C0A1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055" y="4095152"/>
            <a:ext cx="1603086" cy="2522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37106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Backward Variable Screening</a:t>
            </a:r>
            <a:endParaRPr dirty="0"/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33067543-AB5C-9C30-5455-A9833C6577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306" y="1320953"/>
            <a:ext cx="4118831" cy="522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5631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Backward Variable Screening</a:t>
            </a:r>
            <a:endParaRPr dirty="0"/>
          </a:p>
        </p:txBody>
      </p:sp>
      <p:pic>
        <p:nvPicPr>
          <p:cNvPr id="2" name="Picture 1" descr="A close up of a newspaper&#10;&#10;Description automatically generated">
            <a:extLst>
              <a:ext uri="{FF2B5EF4-FFF2-40B4-BE49-F238E27FC236}">
                <a16:creationId xmlns:a16="http://schemas.microsoft.com/office/drawing/2014/main" id="{EBF9FCEE-7ABE-C6D7-ED94-F8E1AA80D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776" y="1319648"/>
            <a:ext cx="4711085" cy="5359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338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All-Subsets Regression</a:t>
            </a:r>
            <a:endParaRPr dirty="0"/>
          </a:p>
        </p:txBody>
      </p:sp>
      <p:sp>
        <p:nvSpPr>
          <p:cNvPr id="5" name="Google Shape;251;p1">
            <a:extLst>
              <a:ext uri="{FF2B5EF4-FFF2-40B4-BE49-F238E27FC236}">
                <a16:creationId xmlns:a16="http://schemas.microsoft.com/office/drawing/2014/main" id="{7DD92781-2C24-4FEB-93F8-2ABBC0412A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16301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r>
              <a:rPr lang="en-US" b="1" dirty="0"/>
              <a:t>Tests all possible subsets of the set of potential independent variables. </a:t>
            </a:r>
          </a:p>
          <a:p>
            <a:pPr marL="0" indent="0">
              <a:spcBef>
                <a:spcPts val="0"/>
              </a:spcBef>
              <a:buSzPts val="2800"/>
              <a:buNone/>
              <a:tabLst>
                <a:tab pos="0" algn="l"/>
              </a:tabLst>
            </a:pPr>
            <a:endParaRPr lang="en-US" dirty="0"/>
          </a:p>
        </p:txBody>
      </p:sp>
      <p:pic>
        <p:nvPicPr>
          <p:cNvPr id="6146" name="Picture 2" descr="Regression Smackdown: Stepwise versus Best Subsets!">
            <a:extLst>
              <a:ext uri="{FF2B5EF4-FFF2-40B4-BE49-F238E27FC236}">
                <a16:creationId xmlns:a16="http://schemas.microsoft.com/office/drawing/2014/main" id="{5080E228-E28B-ED39-866D-D5D5922B70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08"/>
          <a:stretch/>
        </p:blipFill>
        <p:spPr bwMode="auto">
          <a:xfrm>
            <a:off x="952327" y="2626113"/>
            <a:ext cx="5916824" cy="3952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5638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All-Subsets Regression</a:t>
            </a:r>
            <a:endParaRPr dirty="0"/>
          </a:p>
        </p:txBody>
      </p:sp>
      <p:sp>
        <p:nvSpPr>
          <p:cNvPr id="5" name="Google Shape;251;p1">
            <a:extLst>
              <a:ext uri="{FF2B5EF4-FFF2-40B4-BE49-F238E27FC236}">
                <a16:creationId xmlns:a16="http://schemas.microsoft.com/office/drawing/2014/main" id="{7DD92781-2C24-4FEB-93F8-2ABBC0412A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816301"/>
            <a:ext cx="11075633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indent="-457200">
              <a:spcBef>
                <a:spcPts val="0"/>
              </a:spcBef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r>
              <a:rPr lang="en-US" b="1" dirty="0"/>
              <a:t>Tests all possible subsets of the set of potential independent variables. </a:t>
            </a:r>
          </a:p>
          <a:p>
            <a:pPr marL="0" indent="0">
              <a:spcBef>
                <a:spcPts val="0"/>
              </a:spcBef>
              <a:buSzPts val="2800"/>
              <a:buNone/>
              <a:tabLst>
                <a:tab pos="0" algn="l"/>
              </a:tabLst>
            </a:pPr>
            <a:endParaRPr lang="en-US" dirty="0"/>
          </a:p>
        </p:txBody>
      </p:sp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632DFC-189E-0A7B-E8DF-BCAA449E91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890"/>
          <a:stretch/>
        </p:blipFill>
        <p:spPr>
          <a:xfrm>
            <a:off x="956935" y="2932604"/>
            <a:ext cx="9832882" cy="2230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58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All-Subsets Regression</a:t>
            </a:r>
            <a:endParaRPr dirty="0"/>
          </a:p>
        </p:txBody>
      </p:sp>
      <p:pic>
        <p:nvPicPr>
          <p:cNvPr id="2" name="Picture 1" descr="A screenshot of a cell phone&#10;&#10;Description automatically generated">
            <a:extLst>
              <a:ext uri="{FF2B5EF4-FFF2-40B4-BE49-F238E27FC236}">
                <a16:creationId xmlns:a16="http://schemas.microsoft.com/office/drawing/2014/main" id="{5E632DFC-189E-0A7B-E8DF-BCAA449E91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" b="-1"/>
          <a:stretch/>
        </p:blipFill>
        <p:spPr>
          <a:xfrm>
            <a:off x="959004" y="1414392"/>
            <a:ext cx="7683191" cy="526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764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All-Subsets Regression</a:t>
            </a:r>
            <a:endParaRPr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73EFAB6-D749-64D9-42BE-D490258FDA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4876" y="1862375"/>
            <a:ext cx="8293100" cy="7874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05EBD58-24B5-0627-D3DB-4F96CB8F7D48}"/>
              </a:ext>
            </a:extLst>
          </p:cNvPr>
          <p:cNvSpPr/>
          <p:nvPr/>
        </p:nvSpPr>
        <p:spPr>
          <a:xfrm>
            <a:off x="838200" y="1293329"/>
            <a:ext cx="76833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sz="2800" b="1" kern="1200" dirty="0">
                <a:ln w="9525">
                  <a:solidFill>
                    <a:prstClr val="white"/>
                  </a:solidFill>
                  <a:prstDash val="solid"/>
                </a:ln>
                <a:solidFill>
                  <a:srgbClr val="006971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Calibri" pitchFamily="34" charset="0"/>
                <a:ea typeface="MS PGothic" pitchFamily="34" charset="-128"/>
                <a:cs typeface="+mn-cs"/>
              </a:rPr>
              <a:t>You can rank-order Best Models According to: </a:t>
            </a:r>
            <a:endParaRPr lang="en-US" sz="2800" kern="1200" dirty="0">
              <a:solidFill>
                <a:srgbClr val="006971"/>
              </a:solidFill>
              <a:latin typeface="Calibri" pitchFamily="34" charset="0"/>
              <a:ea typeface="MS PGothic" pitchFamily="34" charset="-128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24AE9F6-6AF1-2B7F-CCDE-F23B627A4D2D}"/>
              </a:ext>
            </a:extLst>
          </p:cNvPr>
          <p:cNvSpPr/>
          <p:nvPr/>
        </p:nvSpPr>
        <p:spPr>
          <a:xfrm>
            <a:off x="904876" y="2785222"/>
            <a:ext cx="76833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sz="2800" b="1" kern="1200" dirty="0">
                <a:ln w="9525">
                  <a:solidFill>
                    <a:prstClr val="white"/>
                  </a:solidFill>
                  <a:prstDash val="solid"/>
                </a:ln>
                <a:solidFill>
                  <a:srgbClr val="006971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Calibri" pitchFamily="34" charset="0"/>
                <a:ea typeface="MS PGothic" pitchFamily="34" charset="-128"/>
                <a:cs typeface="+mn-cs"/>
              </a:rPr>
              <a:t>Example Based on Adj-R2: </a:t>
            </a:r>
            <a:endParaRPr lang="en-US" sz="2800" kern="1200" dirty="0">
              <a:solidFill>
                <a:srgbClr val="006971"/>
              </a:solidFill>
              <a:latin typeface="Calibri" pitchFamily="34" charset="0"/>
              <a:ea typeface="MS PGothic" pitchFamily="34" charset="-128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4B74AE-E483-7504-C6F0-114525092407}"/>
              </a:ext>
            </a:extLst>
          </p:cNvPr>
          <p:cNvSpPr/>
          <p:nvPr/>
        </p:nvSpPr>
        <p:spPr>
          <a:xfrm>
            <a:off x="904875" y="4632118"/>
            <a:ext cx="76833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457200" fontAlgn="base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sz="2800" b="1" kern="1200" dirty="0">
                <a:ln w="9525">
                  <a:solidFill>
                    <a:prstClr val="white"/>
                  </a:solidFill>
                  <a:prstDash val="solid"/>
                </a:ln>
                <a:solidFill>
                  <a:srgbClr val="006971"/>
                </a:solidFill>
                <a:effectLst>
                  <a:outerShdw blurRad="12700" dist="38100" dir="2700000" algn="tl" rotWithShape="0">
                    <a:prstClr val="white">
                      <a:lumMod val="50000"/>
                    </a:prstClr>
                  </a:outerShdw>
                </a:effectLst>
                <a:latin typeface="Calibri" pitchFamily="34" charset="0"/>
                <a:ea typeface="MS PGothic" pitchFamily="34" charset="-128"/>
                <a:cs typeface="+mn-cs"/>
              </a:rPr>
              <a:t>Example Based on BIC: </a:t>
            </a:r>
            <a:endParaRPr lang="en-US" sz="2800" kern="1200" dirty="0">
              <a:solidFill>
                <a:srgbClr val="006971"/>
              </a:solidFill>
              <a:latin typeface="Calibri" pitchFamily="34" charset="0"/>
              <a:ea typeface="MS PGothic" pitchFamily="34" charset="-128"/>
              <a:cs typeface="+mn-cs"/>
            </a:endParaRPr>
          </a:p>
        </p:txBody>
      </p:sp>
      <p:pic>
        <p:nvPicPr>
          <p:cNvPr id="15" name="Picture 1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58C8F52-3D0B-424D-35BF-A57FE977A7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5339177"/>
            <a:ext cx="9144000" cy="1278712"/>
          </a:xfrm>
          <a:prstGeom prst="rect">
            <a:avLst/>
          </a:prstGeom>
        </p:spPr>
      </p:pic>
      <p:pic>
        <p:nvPicPr>
          <p:cNvPr id="16" name="Picture 15" descr="A screenshot of a cell phone&#10;&#10;Description automatically generated">
            <a:extLst>
              <a:ext uri="{FF2B5EF4-FFF2-40B4-BE49-F238E27FC236}">
                <a16:creationId xmlns:a16="http://schemas.microsoft.com/office/drawing/2014/main" id="{EE70586B-C4AE-68F7-5D3B-89351F5AC0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3332158"/>
            <a:ext cx="9010650" cy="1324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605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High-Dimensional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D484F0-3137-F1CB-D319-B85D63250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634" y="1387636"/>
            <a:ext cx="8734918" cy="5231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357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9"/>
          <p:cNvSpPr txBox="1">
            <a:spLocks noGrp="1"/>
          </p:cNvSpPr>
          <p:nvPr>
            <p:ph type="ctrTitle"/>
          </p:nvPr>
        </p:nvSpPr>
        <p:spPr>
          <a:xfrm>
            <a:off x="878651" y="2452388"/>
            <a:ext cx="10721165" cy="1501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oboto Slab"/>
              <a:buNone/>
            </a:pPr>
            <a:r>
              <a:rPr lang="en-US" dirty="0"/>
              <a:t>Variable Selection Techniques</a:t>
            </a:r>
            <a:endParaRPr dirty="0"/>
          </a:p>
        </p:txBody>
      </p:sp>
      <p:pic>
        <p:nvPicPr>
          <p:cNvPr id="2" name="Picture 2" descr="Weight of evidence and Information Value using Python | by Sundar Krishnan  | Medium">
            <a:extLst>
              <a:ext uri="{FF2B5EF4-FFF2-40B4-BE49-F238E27FC236}">
                <a16:creationId xmlns:a16="http://schemas.microsoft.com/office/drawing/2014/main" id="{BCBE5AB7-8590-4DDA-3EAE-63A51C0A1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055" y="4095152"/>
            <a:ext cx="1603086" cy="2522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0983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101416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Roboto Slab"/>
              <a:buNone/>
            </a:pPr>
            <a:r>
              <a:rPr lang="en-US" dirty="0"/>
              <a:t>High # of Observations</a:t>
            </a:r>
            <a:endParaRPr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C7B9E5-95BC-0DE7-FC8C-8FA83622C15B}"/>
              </a:ext>
            </a:extLst>
          </p:cNvPr>
          <p:cNvSpPr/>
          <p:nvPr/>
        </p:nvSpPr>
        <p:spPr>
          <a:xfrm>
            <a:off x="838200" y="1392002"/>
            <a:ext cx="10782782" cy="35825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90000"/>
              </a:lnSpc>
              <a:buClr>
                <a:schemeClr val="dk1"/>
              </a:buClr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r>
              <a:rPr lang="en-US" sz="2800" b="1" dirty="0">
                <a:solidFill>
                  <a:schemeClr val="dk1"/>
                </a:solidFill>
                <a:latin typeface="Lato Light"/>
                <a:cs typeface="Lato Light"/>
                <a:sym typeface="Lato Light"/>
              </a:rPr>
              <a:t>In a statistical study, sampling is used to select observations from a dataset to be in the study.</a:t>
            </a:r>
          </a:p>
          <a:p>
            <a:pPr marL="457200" indent="-457200">
              <a:lnSpc>
                <a:spcPct val="90000"/>
              </a:lnSpc>
              <a:buClr>
                <a:schemeClr val="dk1"/>
              </a:buClr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r>
              <a:rPr lang="en-US" sz="2800" b="1" dirty="0">
                <a:solidFill>
                  <a:schemeClr val="dk1"/>
                </a:solidFill>
                <a:latin typeface="Lato Light"/>
                <a:cs typeface="Lato Light"/>
              </a:rPr>
              <a:t>Sampling can be done randomly, e.g.,:</a:t>
            </a:r>
          </a:p>
          <a:p>
            <a:pPr marL="457200" indent="-457200">
              <a:lnSpc>
                <a:spcPct val="90000"/>
              </a:lnSpc>
              <a:buClr>
                <a:schemeClr val="dk1"/>
              </a:buClr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endParaRPr lang="en-US" sz="2800" b="1" dirty="0">
              <a:solidFill>
                <a:schemeClr val="dk1"/>
              </a:solidFill>
              <a:latin typeface="Lato Light"/>
              <a:cs typeface="Lato Light"/>
              <a:sym typeface="Lato Light"/>
            </a:endParaRPr>
          </a:p>
          <a:p>
            <a:pPr marL="457200" indent="-457200">
              <a:lnSpc>
                <a:spcPct val="90000"/>
              </a:lnSpc>
              <a:buClr>
                <a:schemeClr val="dk1"/>
              </a:buClr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endParaRPr lang="en-US" sz="2800" b="1" dirty="0">
              <a:solidFill>
                <a:schemeClr val="dk1"/>
              </a:solidFill>
              <a:latin typeface="Lato Light"/>
              <a:cs typeface="Lato Light"/>
              <a:sym typeface="Lato Light"/>
            </a:endParaRPr>
          </a:p>
          <a:p>
            <a:pPr marL="457200" indent="-457200">
              <a:lnSpc>
                <a:spcPct val="90000"/>
              </a:lnSpc>
              <a:buClr>
                <a:schemeClr val="dk1"/>
              </a:buClr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endParaRPr lang="en-US" sz="2800" b="1" dirty="0">
              <a:solidFill>
                <a:schemeClr val="dk1"/>
              </a:solidFill>
              <a:latin typeface="Lato Light"/>
              <a:cs typeface="Lato Light"/>
              <a:sym typeface="Lato Light"/>
            </a:endParaRPr>
          </a:p>
          <a:p>
            <a:pPr marL="457200" indent="-457200">
              <a:lnSpc>
                <a:spcPct val="90000"/>
              </a:lnSpc>
              <a:buClr>
                <a:schemeClr val="dk1"/>
              </a:buClr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endParaRPr lang="en-US" sz="2800" b="1" dirty="0">
              <a:solidFill>
                <a:schemeClr val="dk1"/>
              </a:solidFill>
              <a:latin typeface="Lato Light"/>
              <a:cs typeface="Lato Light"/>
              <a:sym typeface="Lato Light"/>
            </a:endParaRPr>
          </a:p>
          <a:p>
            <a:pPr marL="457200" indent="-457200">
              <a:lnSpc>
                <a:spcPct val="90000"/>
              </a:lnSpc>
              <a:buClr>
                <a:schemeClr val="dk1"/>
              </a:buClr>
              <a:buSzPts val="2800"/>
              <a:buFont typeface="Wingdings" panose="05000000000000000000" pitchFamily="2" charset="2"/>
              <a:buChar char="q"/>
              <a:tabLst>
                <a:tab pos="0" algn="l"/>
              </a:tabLst>
            </a:pPr>
            <a:r>
              <a:rPr lang="en-US" sz="2800" b="1" dirty="0">
                <a:solidFill>
                  <a:schemeClr val="dk1"/>
                </a:solidFill>
                <a:latin typeface="Lato Light"/>
                <a:cs typeface="Lato Light"/>
              </a:rPr>
              <a:t>We can also do stratified sampling, e.g.,:</a:t>
            </a:r>
          </a:p>
          <a:p>
            <a:pPr>
              <a:lnSpc>
                <a:spcPct val="90000"/>
              </a:lnSpc>
              <a:buClr>
                <a:schemeClr val="dk1"/>
              </a:buClr>
              <a:buSzPts val="2800"/>
              <a:tabLst>
                <a:tab pos="0" algn="l"/>
              </a:tabLst>
            </a:pPr>
            <a:r>
              <a:rPr lang="en-US" sz="2800" b="1" dirty="0">
                <a:solidFill>
                  <a:schemeClr val="dk1"/>
                </a:solidFill>
                <a:latin typeface="Lato Light"/>
                <a:cs typeface="Lato Light"/>
                <a:sym typeface="Lato Light"/>
              </a:rPr>
              <a:t> 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9B3480-42D9-BBDF-96A0-EE67415CC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764" y="2887114"/>
            <a:ext cx="5409519" cy="8909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8E7C97-949D-E72B-F7F7-8A515B0BAF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764" y="4726534"/>
            <a:ext cx="2959862" cy="1444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14166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O_APP_VERSION" val="1.5.3.3511"/>
  <p:tag name="SLIDO_PRESENTATION_ID" val="00000000-0000-0000-0000-000000000000"/>
  <p:tag name="SLIDO_EVENT_UUID" val="56cd3f0f-858e-4423-8353-19ed97b6960e"/>
  <p:tag name="SLIDO_EVENT_SECTION_UUID" val="f2d8d0e3-684d-42d5-a0fa-fc04bbfd441a"/>
</p:tagLst>
</file>

<file path=ppt/theme/theme1.xml><?xml version="1.0" encoding="utf-8"?>
<a:theme xmlns:a="http://schemas.openxmlformats.org/drawingml/2006/main" name="Office Theme">
  <a:themeElements>
    <a:clrScheme name="Custom 1">
      <a:dk1>
        <a:srgbClr val="C41230"/>
      </a:dk1>
      <a:lt1>
        <a:srgbClr val="FAF9F7"/>
      </a:lt1>
      <a:dk2>
        <a:srgbClr val="C41230"/>
      </a:dk2>
      <a:lt2>
        <a:srgbClr val="FAF9F7"/>
      </a:lt2>
      <a:accent1>
        <a:srgbClr val="ECEDE2"/>
      </a:accent1>
      <a:accent2>
        <a:srgbClr val="941728"/>
      </a:accent2>
      <a:accent3>
        <a:srgbClr val="007B89"/>
      </a:accent3>
      <a:accent4>
        <a:srgbClr val="000000"/>
      </a:accent4>
      <a:accent5>
        <a:srgbClr val="262626"/>
      </a:accent5>
      <a:accent6>
        <a:srgbClr val="FFFFFF"/>
      </a:accent6>
      <a:hlink>
        <a:srgbClr val="007B89"/>
      </a:hlink>
      <a:folHlink>
        <a:srgbClr val="94172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Custom 1">
      <a:dk1>
        <a:srgbClr val="006971"/>
      </a:dk1>
      <a:lt1>
        <a:sysClr val="window" lastClr="FFFFFF"/>
      </a:lt1>
      <a:dk2>
        <a:srgbClr val="9F0927"/>
      </a:dk2>
      <a:lt2>
        <a:srgbClr val="FFFEEF"/>
      </a:lt2>
      <a:accent1>
        <a:srgbClr val="006971"/>
      </a:accent1>
      <a:accent2>
        <a:srgbClr val="BE0A2A"/>
      </a:accent2>
      <a:accent3>
        <a:srgbClr val="F0CC3F"/>
      </a:accent3>
      <a:accent4>
        <a:srgbClr val="A7C784"/>
      </a:accent4>
      <a:accent5>
        <a:srgbClr val="D84725"/>
      </a:accent5>
      <a:accent6>
        <a:srgbClr val="008088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13729</TotalTime>
  <Words>922</Words>
  <Application>Microsoft Macintosh PowerPoint</Application>
  <PresentationFormat>Widescreen</PresentationFormat>
  <Paragraphs>75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Calibri</vt:lpstr>
      <vt:lpstr>Wingdings</vt:lpstr>
      <vt:lpstr>Lato</vt:lpstr>
      <vt:lpstr>Roboto Slab</vt:lpstr>
      <vt:lpstr>Consolas</vt:lpstr>
      <vt:lpstr>Cambria</vt:lpstr>
      <vt:lpstr>Arial</vt:lpstr>
      <vt:lpstr>Lato Light</vt:lpstr>
      <vt:lpstr>Office Theme</vt:lpstr>
      <vt:lpstr>Custom Design</vt:lpstr>
      <vt:lpstr>Module 5</vt:lpstr>
      <vt:lpstr>Variable Selection Techniques</vt:lpstr>
      <vt:lpstr>All-Subsets Regression</vt:lpstr>
      <vt:lpstr>All-Subsets Regression</vt:lpstr>
      <vt:lpstr>All-Subsets Regression</vt:lpstr>
      <vt:lpstr>All-Subsets Regression</vt:lpstr>
      <vt:lpstr>High-Dimensional</vt:lpstr>
      <vt:lpstr>Variable Selection Techniques</vt:lpstr>
      <vt:lpstr>High # of Observations</vt:lpstr>
      <vt:lpstr>High # of Variables</vt:lpstr>
      <vt:lpstr>Backward Variable Screning</vt:lpstr>
      <vt:lpstr>Backward Variable Screening</vt:lpstr>
      <vt:lpstr>Stepwise Variable Screening</vt:lpstr>
      <vt:lpstr>Forward Variable Screening</vt:lpstr>
      <vt:lpstr>Forward Variable Screening</vt:lpstr>
      <vt:lpstr>Forward Variable Screening</vt:lpstr>
      <vt:lpstr>Stepwise Variable Screening</vt:lpstr>
      <vt:lpstr>Stepwise Variable Screening</vt:lpstr>
      <vt:lpstr>Backward Variable Screening</vt:lpstr>
      <vt:lpstr>Backward Variable Screening</vt:lpstr>
      <vt:lpstr>Backward Variable Screening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0</dc:title>
  <dc:creator>Orians, A.J.</dc:creator>
  <cp:lastModifiedBy>Martinez, Waldyn Gerardo Dr.</cp:lastModifiedBy>
  <cp:revision>246</cp:revision>
  <dcterms:modified xsi:type="dcterms:W3CDTF">2023-11-27T15:16:38Z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SlidoAppVersion">
    <vt:lpwstr>1.5.3.3511</vt:lpwstr>
  </property>
</Properties>
</file>